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4"/>
  </p:notesMasterIdLst>
  <p:handoutMasterIdLst>
    <p:handoutMasterId r:id="rId15"/>
  </p:handoutMasterIdLst>
  <p:sldIdLst>
    <p:sldId id="392" r:id="rId2"/>
    <p:sldId id="544" r:id="rId3"/>
    <p:sldId id="533" r:id="rId4"/>
    <p:sldId id="537" r:id="rId5"/>
    <p:sldId id="536" r:id="rId6"/>
    <p:sldId id="532" r:id="rId7"/>
    <p:sldId id="535" r:id="rId8"/>
    <p:sldId id="531" r:id="rId9"/>
    <p:sldId id="539" r:id="rId10"/>
    <p:sldId id="540" r:id="rId11"/>
    <p:sldId id="541" r:id="rId12"/>
    <p:sldId id="538" r:id="rId13"/>
  </p:sldIdLst>
  <p:sldSz cx="12192000" cy="6858000"/>
  <p:notesSz cx="6858000" cy="98742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1" autoAdjust="0"/>
    <p:restoredTop sz="94337" autoAdjust="0"/>
  </p:normalViewPr>
  <p:slideViewPr>
    <p:cSldViewPr snapToGrid="0">
      <p:cViewPr varScale="1">
        <p:scale>
          <a:sx n="104" d="100"/>
          <a:sy n="104" d="100"/>
        </p:scale>
        <p:origin x="88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6"/>
            <a:ext cx="2971800" cy="495427"/>
          </a:xfrm>
          <a:prstGeom prst="rect">
            <a:avLst/>
          </a:prstGeom>
        </p:spPr>
        <p:txBody>
          <a:bodyPr vert="horz" lIns="91435" tIns="45717" rIns="91435" bIns="4571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4" y="6"/>
            <a:ext cx="2971800" cy="495427"/>
          </a:xfrm>
          <a:prstGeom prst="rect">
            <a:avLst/>
          </a:prstGeom>
        </p:spPr>
        <p:txBody>
          <a:bodyPr vert="horz" lIns="91435" tIns="45717" rIns="91435" bIns="45717" rtlCol="0"/>
          <a:lstStyle>
            <a:lvl1pPr algn="r">
              <a:defRPr sz="1200"/>
            </a:lvl1pPr>
          </a:lstStyle>
          <a:p>
            <a:fld id="{D35E3896-9041-436D-A231-3DCBA514DC04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378828"/>
            <a:ext cx="2971800" cy="495427"/>
          </a:xfrm>
          <a:prstGeom prst="rect">
            <a:avLst/>
          </a:prstGeom>
        </p:spPr>
        <p:txBody>
          <a:bodyPr vert="horz" lIns="91435" tIns="45717" rIns="91435" bIns="4571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4" y="9378828"/>
            <a:ext cx="2971800" cy="495427"/>
          </a:xfrm>
          <a:prstGeom prst="rect">
            <a:avLst/>
          </a:prstGeom>
        </p:spPr>
        <p:txBody>
          <a:bodyPr vert="horz" lIns="91435" tIns="45717" rIns="91435" bIns="45717" rtlCol="0" anchor="b"/>
          <a:lstStyle>
            <a:lvl1pPr algn="r">
              <a:defRPr sz="1200"/>
            </a:lvl1pPr>
          </a:lstStyle>
          <a:p>
            <a:fld id="{336C7489-B81D-43D6-8BEA-F34A0713D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56628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6"/>
            <a:ext cx="2971800" cy="495427"/>
          </a:xfrm>
          <a:prstGeom prst="rect">
            <a:avLst/>
          </a:prstGeom>
        </p:spPr>
        <p:txBody>
          <a:bodyPr vert="horz" lIns="91435" tIns="45717" rIns="91435" bIns="4571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4" y="6"/>
            <a:ext cx="2971800" cy="495427"/>
          </a:xfrm>
          <a:prstGeom prst="rect">
            <a:avLst/>
          </a:prstGeom>
        </p:spPr>
        <p:txBody>
          <a:bodyPr vert="horz" lIns="91435" tIns="45717" rIns="91435" bIns="45717" rtlCol="0"/>
          <a:lstStyle>
            <a:lvl1pPr algn="r">
              <a:defRPr sz="1200"/>
            </a:lvl1pPr>
          </a:lstStyle>
          <a:p>
            <a:fld id="{98FC36E1-E732-4920-980B-B7D82F3534A5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68313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7" rIns="91435" bIns="4571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751983"/>
            <a:ext cx="5486400" cy="3887987"/>
          </a:xfrm>
          <a:prstGeom prst="rect">
            <a:avLst/>
          </a:prstGeom>
        </p:spPr>
        <p:txBody>
          <a:bodyPr vert="horz" lIns="91435" tIns="45717" rIns="91435" bIns="4571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378828"/>
            <a:ext cx="2971800" cy="495427"/>
          </a:xfrm>
          <a:prstGeom prst="rect">
            <a:avLst/>
          </a:prstGeom>
        </p:spPr>
        <p:txBody>
          <a:bodyPr vert="horz" lIns="91435" tIns="45717" rIns="91435" bIns="4571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4" y="9378828"/>
            <a:ext cx="2971800" cy="495427"/>
          </a:xfrm>
          <a:prstGeom prst="rect">
            <a:avLst/>
          </a:prstGeom>
        </p:spPr>
        <p:txBody>
          <a:bodyPr vert="horz" lIns="91435" tIns="45717" rIns="91435" bIns="45717" rtlCol="0" anchor="b"/>
          <a:lstStyle>
            <a:lvl1pPr algn="r">
              <a:defRPr sz="1200"/>
            </a:lvl1pPr>
          </a:lstStyle>
          <a:p>
            <a:fld id="{1E448CB4-2089-40FE-97AB-97A872518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91499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68313" y="1235075"/>
            <a:ext cx="5921375" cy="3332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658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250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057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7A0CA-09E5-4D97-825F-87C41F4DAEBC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542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1A396-EAEE-4F7C-8D2C-4F464DBA3171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13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DCAEB-3011-4011-BCB3-7CD80E7C3C1C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79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63774"/>
            <a:ext cx="10515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32046-4450-4E4F-9400-3DE232D5980C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02AA4B71-1C83-4813-8BB2-73E24B25BEC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35459859-99B8-48C1-9D66-0A6A90CBFA8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496050"/>
            <a:ext cx="12192000" cy="36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882" y="136525"/>
            <a:ext cx="10515600" cy="548031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23054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0DAA3-F8ED-4F50-BFC1-9D5622834281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884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57E92-BD06-4C0D-ABE6-70C80A8A5C48}" type="datetime1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310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6E104-0D80-4ED1-8727-5E5F6AA33EF3}" type="datetime1">
              <a:rPr lang="en-US" smtClean="0"/>
              <a:t>9/23/2020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192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33F-4B51-4798-A99E-E73A29FC7CB9}" type="datetime1">
              <a:rPr lang="en-US" smtClean="0"/>
              <a:t>9/23/2020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13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BF71-BF1A-42CB-881B-9DCD59F071A1}" type="datetime1">
              <a:rPr lang="en-US" smtClean="0"/>
              <a:t>9/23/2020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988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58E7A-507B-45A1-94E1-6C55E0FB045D}" type="datetime1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337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D56D6-C6D5-4A57-9CBA-078FD371DECB}" type="datetime1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62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58093C-C664-42C5-B216-ABE6C762A16F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173D9-8644-43CD-87BA-7722189B5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21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yoclinic.org/tests-procedures/bone-marrow-transplant/in-depth/stem-cells/art-20048117#:~:text=Researchers%20have%20discovered%20stem%20cells,developing%20fetus%20in%20the%20uterus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09601" y="1522507"/>
            <a:ext cx="112498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atin typeface="Cambria" panose="02040503050406030204" pitchFamily="18" charset="0"/>
              </a:rPr>
              <a:t>Non-Alcoholic fatty liver disease and vascular endothelial stem cell imaging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363426" y="3645244"/>
            <a:ext cx="7339778" cy="930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15" b="1" dirty="0">
                <a:latin typeface="Cambria" panose="02040503050406030204" pitchFamily="18" charset="0"/>
              </a:rPr>
              <a:t>Pradipta Mukherjee</a:t>
            </a:r>
          </a:p>
          <a:p>
            <a:pPr algn="ctr"/>
            <a:endParaRPr lang="en-US" sz="1815" b="1" dirty="0">
              <a:latin typeface="Cambria" panose="02040503050406030204" pitchFamily="18" charset="0"/>
            </a:endParaRPr>
          </a:p>
          <a:p>
            <a:pPr algn="ctr"/>
            <a:r>
              <a:rPr lang="en-US" sz="1815" b="1" dirty="0">
                <a:latin typeface="Cambria" panose="02040503050406030204" pitchFamily="18" charset="0"/>
              </a:rPr>
              <a:t>Computational Optics Group, University of Tsukuba</a:t>
            </a:r>
          </a:p>
        </p:txBody>
      </p:sp>
    </p:spTree>
    <p:extLst>
      <p:ext uri="{BB962C8B-B14F-4D97-AF65-F5344CB8AC3E}">
        <p14:creationId xmlns:p14="http://schemas.microsoft.com/office/powerpoint/2010/main" val="19226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CC61AB-D8FC-4B72-A02E-F5961B462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such an interest in stem cells?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0C232C-9E1A-4159-A2FC-60BF2578206E}"/>
              </a:ext>
            </a:extLst>
          </p:cNvPr>
          <p:cNvSpPr/>
          <p:nvPr/>
        </p:nvSpPr>
        <p:spPr>
          <a:xfrm>
            <a:off x="517157" y="1324506"/>
            <a:ext cx="1096182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/>
              <a:t>Increase understanding of how diseases occur.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/>
              <a:t>Regenerative medicine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ꟷ"/>
            </a:pPr>
            <a:r>
              <a:rPr lang="en-US" dirty="0"/>
              <a:t>Specific cells that can be used to regenerate and repair diseased or damaged tissues in people.</a:t>
            </a:r>
          </a:p>
          <a:p>
            <a:pPr marL="742950" lvl="1" indent="-285750">
              <a:buFont typeface="Arial" panose="020B0604020202020204" pitchFamily="34" charset="0"/>
              <a:buChar char="ꟷ"/>
            </a:pPr>
            <a:r>
              <a:rPr lang="en-US" dirty="0"/>
              <a:t>Stem cells may have the potential to be grown to become new tissue for use in transplant and regenerative medicine. 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/>
              <a:t>Drug development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ꟷ"/>
            </a:pPr>
            <a:r>
              <a:rPr lang="en-US" dirty="0"/>
              <a:t>Researchers can use some types of stem cells to test the new drugs for safety and effectiveness before using investigational drugs in people.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34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5698859-BCF4-4EBB-A28D-FB5FB556C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Vascular regeneration in mouse liver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8F4173-A9C8-4AD2-A68E-17507F991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414" y="1021390"/>
            <a:ext cx="8244754" cy="51919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64E64B-5CF3-4E46-B8D2-DA90E62C5610}"/>
              </a:ext>
            </a:extLst>
          </p:cNvPr>
          <p:cNvSpPr/>
          <p:nvPr/>
        </p:nvSpPr>
        <p:spPr>
          <a:xfrm>
            <a:off x="65832" y="6550223"/>
            <a:ext cx="1206033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Taku</a:t>
            </a:r>
            <a:r>
              <a:rPr lang="en-US" sz="1400" dirty="0">
                <a:solidFill>
                  <a:schemeClr val="bg1"/>
                </a:solidFill>
              </a:rPr>
              <a:t> Wakabayashi et al. “CD157 Marks Tissue-Resident Endothelial Stem Cells with Homeostatic and Regenerative Properties”, Cell Stem Cell (2018).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3D767E-0F51-49A0-87F0-C67B9D8344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659"/>
          <a:stretch/>
        </p:blipFill>
        <p:spPr>
          <a:xfrm>
            <a:off x="401704" y="4532416"/>
            <a:ext cx="3276748" cy="18974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412604-E58C-4571-8C07-15FFA6F98D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44" y="1011768"/>
            <a:ext cx="3682669" cy="340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511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AF2622E-7665-4CCF-A0FF-E57D7D2CE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Current method and their drawbacks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71CF0-1168-4D6C-B11C-79FCFEF3EB11}"/>
              </a:ext>
            </a:extLst>
          </p:cNvPr>
          <p:cNvSpPr txBox="1"/>
          <p:nvPr/>
        </p:nvSpPr>
        <p:spPr>
          <a:xfrm>
            <a:off x="868218" y="1209964"/>
            <a:ext cx="36776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Fluorescence microscopy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FF5B9A3-75A5-4D15-9A37-FC886CB3D51E}"/>
              </a:ext>
            </a:extLst>
          </p:cNvPr>
          <p:cNvSpPr/>
          <p:nvPr/>
        </p:nvSpPr>
        <p:spPr>
          <a:xfrm>
            <a:off x="362851" y="2701085"/>
            <a:ext cx="46987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Staining LDs with various fluorescent probes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0D4A43-0F0C-4D59-BA74-87BBA32DE36D}"/>
              </a:ext>
            </a:extLst>
          </p:cNvPr>
          <p:cNvSpPr/>
          <p:nvPr/>
        </p:nvSpPr>
        <p:spPr>
          <a:xfrm>
            <a:off x="498763" y="3464418"/>
            <a:ext cx="52832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may perturb the physiological conditions of the LDs due to phototoxicity and photobleaching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4A0408-EB45-4E3F-A88A-33385D223952}"/>
              </a:ext>
            </a:extLst>
          </p:cNvPr>
          <p:cNvSpPr/>
          <p:nvPr/>
        </p:nvSpPr>
        <p:spPr>
          <a:xfrm>
            <a:off x="6306471" y="1191738"/>
            <a:ext cx="56302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Coherent anti-Stokes Raman scattering (CARS) microscopy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6450DF-AE82-481A-ABBF-F3CE90DC2338}"/>
              </a:ext>
            </a:extLst>
          </p:cNvPr>
          <p:cNvSpPr/>
          <p:nvPr/>
        </p:nvSpPr>
        <p:spPr>
          <a:xfrm>
            <a:off x="8380062" y="2240855"/>
            <a:ext cx="20826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label-free imaging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5012E2-7CCF-41F9-B067-02F2DFA3315C}"/>
              </a:ext>
            </a:extLst>
          </p:cNvPr>
          <p:cNvSpPr/>
          <p:nvPr/>
        </p:nvSpPr>
        <p:spPr>
          <a:xfrm>
            <a:off x="6880033" y="3185960"/>
            <a:ext cx="48132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Complicated and bulky optical components for nonlinear optical processes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C2D8-AB51-4FE6-B141-7BCAE02F9A1A}"/>
              </a:ext>
            </a:extLst>
          </p:cNvPr>
          <p:cNvSpPr/>
          <p:nvPr/>
        </p:nvSpPr>
        <p:spPr>
          <a:xfrm>
            <a:off x="1117342" y="5160125"/>
            <a:ext cx="97905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Axial stacking for 3-D LD imaging, which limits the real-time investigation of fast 3-D dynamics of LDs inside cells.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923FC017-2C94-411C-A39A-C763A2C109FB}"/>
              </a:ext>
            </a:extLst>
          </p:cNvPr>
          <p:cNvSpPr/>
          <p:nvPr/>
        </p:nvSpPr>
        <p:spPr>
          <a:xfrm>
            <a:off x="2516908" y="3114677"/>
            <a:ext cx="415637" cy="2382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2CED14-D7A8-4EDB-ACE6-71EA76D5CBA2}"/>
              </a:ext>
            </a:extLst>
          </p:cNvPr>
          <p:cNvSpPr txBox="1"/>
          <p:nvPr/>
        </p:nvSpPr>
        <p:spPr>
          <a:xfrm>
            <a:off x="6880033" y="2226503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Advantage: 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7F1F62C-EE63-441E-91DE-0A9BFAA9C62B}"/>
              </a:ext>
            </a:extLst>
          </p:cNvPr>
          <p:cNvSpPr/>
          <p:nvPr/>
        </p:nvSpPr>
        <p:spPr>
          <a:xfrm>
            <a:off x="362851" y="1067759"/>
            <a:ext cx="5668494" cy="3513477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3B0F63-9939-4506-9369-A65B40ED9D14}"/>
              </a:ext>
            </a:extLst>
          </p:cNvPr>
          <p:cNvSpPr txBox="1"/>
          <p:nvPr/>
        </p:nvSpPr>
        <p:spPr>
          <a:xfrm>
            <a:off x="434109" y="2317882"/>
            <a:ext cx="1366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Drawback: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D99E74-ED8B-4442-9946-09EF555D7B37}"/>
              </a:ext>
            </a:extLst>
          </p:cNvPr>
          <p:cNvSpPr txBox="1"/>
          <p:nvPr/>
        </p:nvSpPr>
        <p:spPr>
          <a:xfrm>
            <a:off x="6880033" y="2804010"/>
            <a:ext cx="1366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Drawback: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6E12ACB-D892-4970-AEEC-1612862A8C16}"/>
              </a:ext>
            </a:extLst>
          </p:cNvPr>
          <p:cNvSpPr/>
          <p:nvPr/>
        </p:nvSpPr>
        <p:spPr>
          <a:xfrm>
            <a:off x="6287331" y="1067758"/>
            <a:ext cx="5668494" cy="3513477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B941281-69BC-4062-916B-149F1CD0010C}"/>
              </a:ext>
            </a:extLst>
          </p:cNvPr>
          <p:cNvSpPr/>
          <p:nvPr/>
        </p:nvSpPr>
        <p:spPr>
          <a:xfrm>
            <a:off x="1048328" y="4789410"/>
            <a:ext cx="10515599" cy="1000831"/>
          </a:xfrm>
          <a:prstGeom prst="roundRect">
            <a:avLst/>
          </a:prstGeom>
          <a:noFill/>
          <a:ln w="34925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2323A9D-16A6-42EC-9882-CC953DDBB6A4}"/>
              </a:ext>
            </a:extLst>
          </p:cNvPr>
          <p:cNvSpPr txBox="1"/>
          <p:nvPr/>
        </p:nvSpPr>
        <p:spPr>
          <a:xfrm>
            <a:off x="1704389" y="4686706"/>
            <a:ext cx="2456311" cy="369332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Common Drawback: </a:t>
            </a: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7E68CC51-A8B5-4E53-B6D6-69E5E0008DD5}"/>
              </a:ext>
            </a:extLst>
          </p:cNvPr>
          <p:cNvSpPr/>
          <p:nvPr/>
        </p:nvSpPr>
        <p:spPr>
          <a:xfrm>
            <a:off x="5424022" y="4162406"/>
            <a:ext cx="1415772" cy="867215"/>
          </a:xfrm>
          <a:prstGeom prst="downArrow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18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3" grpId="0"/>
      <p:bldP spid="18" grpId="0"/>
      <p:bldP spid="19" grpId="0" animBg="1"/>
      <p:bldP spid="20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48AE9A-E05E-4DB1-9FFD-EC761B2AA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15326A-B29D-4997-9C0A-20314C63DC13}"/>
              </a:ext>
            </a:extLst>
          </p:cNvPr>
          <p:cNvSpPr txBox="1"/>
          <p:nvPr/>
        </p:nvSpPr>
        <p:spPr>
          <a:xfrm>
            <a:off x="1066258" y="1341750"/>
            <a:ext cx="48077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Non-Alcoholic Fatty Liver Disease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75E0F4-4362-4E06-8E10-DB98110B8712}"/>
              </a:ext>
            </a:extLst>
          </p:cNvPr>
          <p:cNvSpPr/>
          <p:nvPr/>
        </p:nvSpPr>
        <p:spPr>
          <a:xfrm>
            <a:off x="805175" y="4822988"/>
            <a:ext cx="53030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Hepatic Steatosis and Steatohepatitis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1472C023-29C2-4DDD-959B-5BBDAD81C401}"/>
              </a:ext>
            </a:extLst>
          </p:cNvPr>
          <p:cNvSpPr/>
          <p:nvPr/>
        </p:nvSpPr>
        <p:spPr>
          <a:xfrm>
            <a:off x="2882677" y="4113961"/>
            <a:ext cx="951346" cy="628073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465EDE-13F9-4F20-BB05-357468D6BA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394"/>
          <a:stretch/>
        </p:blipFill>
        <p:spPr>
          <a:xfrm>
            <a:off x="853222" y="2287183"/>
            <a:ext cx="5010257" cy="17458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A33A37-326D-4C42-B259-E2C53387B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523" y="2019084"/>
            <a:ext cx="5237895" cy="20139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5BA6DC-C3EF-4ADE-94D1-73BD51D55611}"/>
              </a:ext>
            </a:extLst>
          </p:cNvPr>
          <p:cNvSpPr txBox="1"/>
          <p:nvPr/>
        </p:nvSpPr>
        <p:spPr>
          <a:xfrm>
            <a:off x="6785852" y="1341750"/>
            <a:ext cx="4323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Vascular Endothelial Stem cell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468821-FB9D-4965-BC94-5C3DF8693E1A}"/>
              </a:ext>
            </a:extLst>
          </p:cNvPr>
          <p:cNvSpPr/>
          <p:nvPr/>
        </p:nvSpPr>
        <p:spPr>
          <a:xfrm>
            <a:off x="7640436" y="4822988"/>
            <a:ext cx="3337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Regenerative Medicine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654A59A9-A4D4-4030-AADE-F554A420BD0F}"/>
              </a:ext>
            </a:extLst>
          </p:cNvPr>
          <p:cNvSpPr/>
          <p:nvPr/>
        </p:nvSpPr>
        <p:spPr>
          <a:xfrm>
            <a:off x="8833650" y="4114286"/>
            <a:ext cx="951346" cy="628073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E8BDE87-0F2F-42EB-B394-585EC91D4244}"/>
              </a:ext>
            </a:extLst>
          </p:cNvPr>
          <p:cNvCxnSpPr>
            <a:cxnSpLocks/>
          </p:cNvCxnSpPr>
          <p:nvPr/>
        </p:nvCxnSpPr>
        <p:spPr>
          <a:xfrm>
            <a:off x="6188364" y="1166091"/>
            <a:ext cx="0" cy="4525818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3906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C26732-1FF1-4AFC-B198-F85AF57E9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Hepatic Steatosis and Steatohepatitis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9B1C33-555E-4EFF-B839-10014D25A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82" y="978793"/>
            <a:ext cx="6606760" cy="2966435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5022DFB-0717-4DCC-B55E-A2887B6B66DB}"/>
              </a:ext>
            </a:extLst>
          </p:cNvPr>
          <p:cNvGrpSpPr/>
          <p:nvPr/>
        </p:nvGrpSpPr>
        <p:grpSpPr>
          <a:xfrm>
            <a:off x="2196898" y="3743368"/>
            <a:ext cx="7524117" cy="1807247"/>
            <a:chOff x="2213227" y="4239465"/>
            <a:chExt cx="7524117" cy="180724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044BD12-804A-41D6-BBA9-5F83298616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1866" b="32768"/>
            <a:stretch/>
          </p:blipFill>
          <p:spPr>
            <a:xfrm>
              <a:off x="2568641" y="4239465"/>
              <a:ext cx="7168703" cy="1365161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E37BBD-3FDC-4BE4-98A6-745F9367B1D1}"/>
                </a:ext>
              </a:extLst>
            </p:cNvPr>
            <p:cNvSpPr txBox="1"/>
            <p:nvPr/>
          </p:nvSpPr>
          <p:spPr>
            <a:xfrm>
              <a:off x="2213227" y="5677380"/>
              <a:ext cx="1518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Healthy liver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BE8CFBD-08DC-47FF-AAE7-380DB7DD3D0D}"/>
                </a:ext>
              </a:extLst>
            </p:cNvPr>
            <p:cNvSpPr txBox="1"/>
            <p:nvPr/>
          </p:nvSpPr>
          <p:spPr>
            <a:xfrm>
              <a:off x="4316776" y="5677347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Fatty liver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2F1505C-4DDB-4293-B3A3-746ED55610EC}"/>
                </a:ext>
              </a:extLst>
            </p:cNvPr>
            <p:cNvSpPr txBox="1"/>
            <p:nvPr/>
          </p:nvSpPr>
          <p:spPr>
            <a:xfrm>
              <a:off x="5922343" y="5677347"/>
              <a:ext cx="9925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Fibrosis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1E2661-2CB2-4ADB-BA83-FDDFCDE40D6C}"/>
                </a:ext>
              </a:extLst>
            </p:cNvPr>
            <p:cNvSpPr txBox="1"/>
            <p:nvPr/>
          </p:nvSpPr>
          <p:spPr>
            <a:xfrm>
              <a:off x="7193058" y="5677347"/>
              <a:ext cx="2544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Cirrhosis / Liver cancer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8F507543-5B22-4580-961A-5D29C79A1B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304"/>
          <a:stretch/>
        </p:blipFill>
        <p:spPr>
          <a:xfrm>
            <a:off x="6914922" y="978793"/>
            <a:ext cx="5090882" cy="276457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17D5492-85DB-456E-A61C-B0420E617C83}"/>
              </a:ext>
            </a:extLst>
          </p:cNvPr>
          <p:cNvSpPr/>
          <p:nvPr/>
        </p:nvSpPr>
        <p:spPr>
          <a:xfrm>
            <a:off x="349755" y="5861612"/>
            <a:ext cx="1184224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J. Moon, J. Moon, E. Kong, E. Kong, J. Lee, J. Lee, J. Jung, E. Kim, S. B. Park, S. B. Park, P. Kim, P. Kim, and P. Kim, Biomed. Opt. Express, 11, 5132–5146 (2020).</a:t>
            </a:r>
          </a:p>
        </p:txBody>
      </p:sp>
    </p:spTree>
    <p:extLst>
      <p:ext uri="{BB962C8B-B14F-4D97-AF65-F5344CB8AC3E}">
        <p14:creationId xmlns:p14="http://schemas.microsoft.com/office/powerpoint/2010/main" val="1605937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62F0ABA-1B01-44A9-828B-CE1926EA1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6974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Lipid droplets (LDs), a monolayer enclosing phospholipid and associated proteins, are main lipid-storing subcellular organelles in most cell types. </a:t>
            </a:r>
          </a:p>
          <a:p>
            <a:endParaRPr lang="en-US" sz="2400" dirty="0"/>
          </a:p>
          <a:p>
            <a:r>
              <a:rPr lang="en-US" sz="2400" dirty="0"/>
              <a:t>Recent studies suggest that </a:t>
            </a:r>
            <a:r>
              <a:rPr lang="en-US" sz="2400" dirty="0">
                <a:solidFill>
                  <a:srgbClr val="0000FF"/>
                </a:solidFill>
              </a:rPr>
              <a:t>LDs exhibit highly dynamic three-dimensional(3-D) motions inside cells to regulate intracellular lipid storage and provide a lipid source for energy metabolism</a:t>
            </a:r>
            <a:r>
              <a:rPr lang="en-US" sz="2400" dirty="0"/>
              <a:t>. </a:t>
            </a:r>
          </a:p>
          <a:p>
            <a:endParaRPr lang="en-US" sz="2400" dirty="0"/>
          </a:p>
          <a:p>
            <a:r>
              <a:rPr lang="en-US" sz="2400" dirty="0"/>
              <a:t>In addition to their roles in lipid storage and metabolism, LDs are related with various pathologies, including cancer, obesity, and diabetes mellitus.</a:t>
            </a:r>
          </a:p>
          <a:p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973AE2-17A5-448D-B592-80317F080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Lipid droplet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19FEB9-A335-4E81-AA6B-8C797316862F}"/>
              </a:ext>
            </a:extLst>
          </p:cNvPr>
          <p:cNvSpPr/>
          <p:nvPr/>
        </p:nvSpPr>
        <p:spPr>
          <a:xfrm>
            <a:off x="812346" y="5915182"/>
            <a:ext cx="105673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K. Kim, S. Lee, J. Yoon, J. </a:t>
            </a:r>
            <a:r>
              <a:rPr lang="en-US" sz="1400" dirty="0" err="1"/>
              <a:t>Heo</a:t>
            </a:r>
            <a:r>
              <a:rPr lang="en-US" sz="1400" dirty="0"/>
              <a:t>, C. Choi, and Y. Park, "Three-dimensional label-free imaging and quantification of lipid droplets in live hepatocytes," Scientific Reports 6, 36815 (2016).</a:t>
            </a:r>
          </a:p>
        </p:txBody>
      </p:sp>
    </p:spTree>
    <p:extLst>
      <p:ext uri="{BB962C8B-B14F-4D97-AF65-F5344CB8AC3E}">
        <p14:creationId xmlns:p14="http://schemas.microsoft.com/office/powerpoint/2010/main" val="257618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8FF510-F763-4F33-BA49-4A190F09F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Lipid droplet imaging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B5DC16-739E-4DC7-9E8D-A2D13A6A2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7547"/>
            <a:ext cx="6786466" cy="45829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0A825A-0013-4634-A06D-323E8B06C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654" y="1349984"/>
            <a:ext cx="5697558" cy="398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04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58A9346-6084-4818-A9AF-9A2BDBFC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Fluorescence imaging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C8EC05-2975-4CAD-A29C-BBD1F7F9E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8" y="1725667"/>
            <a:ext cx="11703504" cy="37753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7877674-8120-4A3B-AADF-6CDC7BB58883}"/>
              </a:ext>
            </a:extLst>
          </p:cNvPr>
          <p:cNvSpPr/>
          <p:nvPr/>
        </p:nvSpPr>
        <p:spPr>
          <a:xfrm>
            <a:off x="1764318" y="1637192"/>
            <a:ext cx="86633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Novel fluorescent lipid droplet labeling dye, Seoul-Fluor 44 (SF44) has been used.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F4FEED-00E2-4367-9B95-BF95683ACCC3}"/>
              </a:ext>
            </a:extLst>
          </p:cNvPr>
          <p:cNvSpPr txBox="1"/>
          <p:nvPr/>
        </p:nvSpPr>
        <p:spPr>
          <a:xfrm>
            <a:off x="2503054" y="960819"/>
            <a:ext cx="67986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Simultaneous imaging of liver vasculature and lipid droplet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DCB2A0-5B4A-4B67-A471-03510F09F904}"/>
              </a:ext>
            </a:extLst>
          </p:cNvPr>
          <p:cNvSpPr/>
          <p:nvPr/>
        </p:nvSpPr>
        <p:spPr>
          <a:xfrm>
            <a:off x="748144" y="5787828"/>
            <a:ext cx="100977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To induce nonalcoholic steatosis and steatohepatitis, mice were fed with a methionine and choline-deficient (MCD) diet (</a:t>
            </a:r>
            <a:r>
              <a:rPr lang="en-US" dirty="0" err="1"/>
              <a:t>Envigo</a:t>
            </a:r>
            <a:r>
              <a:rPr lang="en-US" dirty="0"/>
              <a:t>, USA).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A4C471-9C14-430B-8F96-370B7E018837}"/>
              </a:ext>
            </a:extLst>
          </p:cNvPr>
          <p:cNvSpPr txBox="1"/>
          <p:nvPr/>
        </p:nvSpPr>
        <p:spPr>
          <a:xfrm>
            <a:off x="452582" y="541556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Mouse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746B32-8EBD-481D-88F4-8D626CD1D419}"/>
              </a:ext>
            </a:extLst>
          </p:cNvPr>
          <p:cNvSpPr/>
          <p:nvPr/>
        </p:nvSpPr>
        <p:spPr>
          <a:xfrm>
            <a:off x="2503054" y="6488668"/>
            <a:ext cx="8168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J. Moon et al., Biomed. Opt. Express, BOE </a:t>
            </a:r>
            <a:r>
              <a:rPr lang="en-US" b="1" dirty="0">
                <a:solidFill>
                  <a:schemeClr val="bg1"/>
                </a:solidFill>
              </a:rPr>
              <a:t>11</a:t>
            </a:r>
            <a:r>
              <a:rPr lang="en-US" dirty="0">
                <a:solidFill>
                  <a:schemeClr val="bg1"/>
                </a:solidFill>
              </a:rPr>
              <a:t>, 5132–5146 (2020).</a:t>
            </a:r>
            <a:endParaRPr 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44147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09DE3E-282B-43D0-B98B-C36869FB7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label-free 3-D imaging of LDs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A7BB34-4F5C-4253-9CDD-7CCB1F1D5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9587"/>
            <a:ext cx="7968384" cy="45988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001E75-D1D4-4CEF-A0AA-80B8E897CD67}"/>
              </a:ext>
            </a:extLst>
          </p:cNvPr>
          <p:cNvSpPr/>
          <p:nvPr/>
        </p:nvSpPr>
        <p:spPr>
          <a:xfrm>
            <a:off x="8055787" y="3106419"/>
            <a:ext cx="391233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Human hepatocytes (human hepatocellular carcinoma cell line, Huh-7, </a:t>
            </a:r>
            <a:r>
              <a:rPr lang="en-US" sz="2000" dirty="0" err="1"/>
              <a:t>Apath</a:t>
            </a:r>
            <a:r>
              <a:rPr lang="en-US" sz="2000" dirty="0"/>
              <a:t>, Brooklyn, NY, USA) were used.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F49A8-5FE5-43A2-9D03-62E87B721AA2}"/>
              </a:ext>
            </a:extLst>
          </p:cNvPr>
          <p:cNvSpPr/>
          <p:nvPr/>
        </p:nvSpPr>
        <p:spPr>
          <a:xfrm>
            <a:off x="8459284" y="2484407"/>
            <a:ext cx="31053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u="sng" dirty="0"/>
              <a:t>Sample used in this study</a:t>
            </a:r>
          </a:p>
        </p:txBody>
      </p:sp>
    </p:spTree>
    <p:extLst>
      <p:ext uri="{BB962C8B-B14F-4D97-AF65-F5344CB8AC3E}">
        <p14:creationId xmlns:p14="http://schemas.microsoft.com/office/powerpoint/2010/main" val="3871157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59243C5-0CFB-4B86-9564-71E681BB8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label-free 3-D imaging of LDs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CCB646-8BAF-441A-9F4C-A5CF520E8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968" y="873354"/>
            <a:ext cx="8955632" cy="49597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345E3A8-1B68-4123-ABD8-532055E9586A}"/>
              </a:ext>
            </a:extLst>
          </p:cNvPr>
          <p:cNvSpPr/>
          <p:nvPr/>
        </p:nvSpPr>
        <p:spPr>
          <a:xfrm>
            <a:off x="812346" y="5915182"/>
            <a:ext cx="105673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K. Kim, S. Lee, J. Yoon, J. </a:t>
            </a:r>
            <a:r>
              <a:rPr lang="en-US" sz="1400" dirty="0" err="1"/>
              <a:t>Heo</a:t>
            </a:r>
            <a:r>
              <a:rPr lang="en-US" sz="1400" dirty="0"/>
              <a:t>, C. Choi, and Y. Park, "Three-dimensional label-free imaging and quantification of lipid droplets in live hepatocytes," Scientific Reports 6, 36815 (2016).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6D1D69-9F1C-45F3-8734-0DAAF3E9F6E9}"/>
              </a:ext>
            </a:extLst>
          </p:cNvPr>
          <p:cNvSpPr/>
          <p:nvPr/>
        </p:nvSpPr>
        <p:spPr>
          <a:xfrm>
            <a:off x="0" y="3353208"/>
            <a:ext cx="2372213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/>
              <a:t>Measured holograms of a hepatocyte (Huh-7) at different incident angles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6AC7F2-126E-4598-9700-74C60FC82AA6}"/>
              </a:ext>
            </a:extLst>
          </p:cNvPr>
          <p:cNvSpPr/>
          <p:nvPr/>
        </p:nvSpPr>
        <p:spPr>
          <a:xfrm>
            <a:off x="644769" y="873354"/>
            <a:ext cx="23722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Optical diffraction tomography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881598-612E-4627-BCE3-A2B73355F549}"/>
              </a:ext>
            </a:extLst>
          </p:cNvPr>
          <p:cNvSpPr/>
          <p:nvPr/>
        </p:nvSpPr>
        <p:spPr>
          <a:xfrm>
            <a:off x="4394077" y="855308"/>
            <a:ext cx="13502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Amplitude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A8A51E-276E-4803-B369-0DF683C8618D}"/>
              </a:ext>
            </a:extLst>
          </p:cNvPr>
          <p:cNvSpPr/>
          <p:nvPr/>
        </p:nvSpPr>
        <p:spPr>
          <a:xfrm>
            <a:off x="4520589" y="3344185"/>
            <a:ext cx="13502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Phase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B863A6-31F8-439D-99A6-02A560487E54}"/>
              </a:ext>
            </a:extLst>
          </p:cNvPr>
          <p:cNvSpPr/>
          <p:nvPr/>
        </p:nvSpPr>
        <p:spPr>
          <a:xfrm>
            <a:off x="7849943" y="827187"/>
            <a:ext cx="21498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3D RI distribution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06AFC17-5B69-44F9-859D-8819EEDFDF74}"/>
              </a:ext>
            </a:extLst>
          </p:cNvPr>
          <p:cNvSpPr/>
          <p:nvPr/>
        </p:nvSpPr>
        <p:spPr>
          <a:xfrm>
            <a:off x="9314587" y="4489128"/>
            <a:ext cx="263488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fluorescence</a:t>
            </a:r>
          </a:p>
          <a:p>
            <a:pPr algn="ctr"/>
            <a:r>
              <a:rPr lang="en-US" dirty="0"/>
              <a:t>image of LDs stained with Nile Red</a:t>
            </a:r>
          </a:p>
        </p:txBody>
      </p:sp>
    </p:spTree>
    <p:extLst>
      <p:ext uri="{BB962C8B-B14F-4D97-AF65-F5344CB8AC3E}">
        <p14:creationId xmlns:p14="http://schemas.microsoft.com/office/powerpoint/2010/main" val="1869152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CE5B52-B6DE-4B1F-9627-A309218AE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Stem cells: What they are and what they do?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230123-D0F8-4632-9276-0A431B61E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4732" y="1396417"/>
            <a:ext cx="4252768" cy="35665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0383680-E08A-4A03-80ED-5B65AD13B8DF}"/>
              </a:ext>
            </a:extLst>
          </p:cNvPr>
          <p:cNvSpPr/>
          <p:nvPr/>
        </p:nvSpPr>
        <p:spPr>
          <a:xfrm>
            <a:off x="3508417" y="1196362"/>
            <a:ext cx="28696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The body's master cells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6EEAB7-BB91-4DBA-BDB1-DF680562E8A6}"/>
              </a:ext>
            </a:extLst>
          </p:cNvPr>
          <p:cNvSpPr txBox="1"/>
          <p:nvPr/>
        </p:nvSpPr>
        <p:spPr>
          <a:xfrm>
            <a:off x="1131802" y="1202514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Stem cells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63BCE40-62D0-4031-AD74-50931F25CC1C}"/>
              </a:ext>
            </a:extLst>
          </p:cNvPr>
          <p:cNvSpPr/>
          <p:nvPr/>
        </p:nvSpPr>
        <p:spPr>
          <a:xfrm>
            <a:off x="2667928" y="1154101"/>
            <a:ext cx="672045" cy="484632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AF8DB5-E3F2-43A9-B195-D87EA02A133C}"/>
              </a:ext>
            </a:extLst>
          </p:cNvPr>
          <p:cNvSpPr/>
          <p:nvPr/>
        </p:nvSpPr>
        <p:spPr>
          <a:xfrm>
            <a:off x="484500" y="2108278"/>
            <a:ext cx="658552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Stem cells are the body's raw materials from which all other cells with specialized functions are generated.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Under the right conditions in the body or a laboratory, stem cells divide to form more cells called daughter cells.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These daughter cells either become new stem cells (self-renewal) or become specialized cells (differentiation) with a more specific function, such as blood cells, brain cells, heart muscle cells or bone cells.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No other cell in the body has the natural ability to generate new cell types.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C01C19F-BA16-43EB-81CE-DECFDCF74303}"/>
              </a:ext>
            </a:extLst>
          </p:cNvPr>
          <p:cNvSpPr/>
          <p:nvPr/>
        </p:nvSpPr>
        <p:spPr>
          <a:xfrm>
            <a:off x="7584853" y="5205433"/>
            <a:ext cx="4607147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https://www.mayoclinic.org/tests-procedures/bone-marrow-transplant/in-depth/stem-cells/art-20048117#:~:text=Researchers%20have%20discovered%20stem%20cells,developing%20fetus%20in%20the%20uterus</a:t>
            </a:r>
            <a:r>
              <a:rPr lang="en-US" sz="1100" dirty="0"/>
              <a:t>.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439805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21664</TotalTime>
  <Words>766</Words>
  <Application>Microsoft Office PowerPoint</Application>
  <PresentationFormat>Widescreen</PresentationFormat>
  <Paragraphs>78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Cambria</vt:lpstr>
      <vt:lpstr>Wingdings</vt:lpstr>
      <vt:lpstr>Office Theme</vt:lpstr>
      <vt:lpstr>PowerPoint Presentation</vt:lpstr>
      <vt:lpstr>Outline</vt:lpstr>
      <vt:lpstr>Hepatic Steatosis and Steatohepatitis</vt:lpstr>
      <vt:lpstr>Lipid droplet</vt:lpstr>
      <vt:lpstr>Lipid droplet imaging</vt:lpstr>
      <vt:lpstr>Fluorescence imaging</vt:lpstr>
      <vt:lpstr>label-free 3-D imaging of LDs</vt:lpstr>
      <vt:lpstr>label-free 3-D imaging of LDs</vt:lpstr>
      <vt:lpstr>Stem cells: What they are and what they do?</vt:lpstr>
      <vt:lpstr>Why such an interest in stem cells?</vt:lpstr>
      <vt:lpstr>Vascular regeneration in mouse liver</vt:lpstr>
      <vt:lpstr>Current method and their drawbacks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Mukherjee</dc:creator>
  <cp:lastModifiedBy>Pradipta Mukherjee</cp:lastModifiedBy>
  <cp:revision>1047</cp:revision>
  <cp:lastPrinted>2017-10-24T05:35:25Z</cp:lastPrinted>
  <dcterms:created xsi:type="dcterms:W3CDTF">2016-01-21T06:36:44Z</dcterms:created>
  <dcterms:modified xsi:type="dcterms:W3CDTF">2020-09-23T09:41:03Z</dcterms:modified>
</cp:coreProperties>
</file>

<file path=docProps/thumbnail.jpeg>
</file>